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302" r:id="rId3"/>
    <p:sldId id="322" r:id="rId4"/>
    <p:sldId id="264" r:id="rId5"/>
    <p:sldId id="318" r:id="rId6"/>
    <p:sldId id="317" r:id="rId7"/>
    <p:sldId id="321" r:id="rId8"/>
    <p:sldId id="323" r:id="rId9"/>
    <p:sldId id="319" r:id="rId10"/>
    <p:sldId id="32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84CCB5-4978-406A-B73E-F5CF595A971C}">
          <p14:sldIdLst>
            <p14:sldId id="258"/>
            <p14:sldId id="302"/>
            <p14:sldId id="322"/>
            <p14:sldId id="264"/>
            <p14:sldId id="318"/>
            <p14:sldId id="317"/>
            <p14:sldId id="321"/>
            <p14:sldId id="323"/>
            <p14:sldId id="319"/>
            <p14:sldId id="32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FFCC00"/>
    <a:srgbClr val="800000"/>
    <a:srgbClr val="CC0066"/>
    <a:srgbClr val="FF9900"/>
    <a:srgbClr val="00FF00"/>
    <a:srgbClr val="FF0000"/>
    <a:srgbClr val="FF99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0E5E8-523C-4706-A787-F2AD2A9DF581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CB0B4-9B8B-46EC-A6A4-0355DF12B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19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CB0B4-9B8B-46EC-A6A4-0355DF12B7A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268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00000"/>
            </a:gs>
            <a:gs pos="40000">
              <a:srgbClr val="FF0000"/>
            </a:gs>
            <a:gs pos="10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cs306609.userapi.com/v306609189/2246/KnyeplYOjQ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0878"/>
          <a:stretch/>
        </p:blipFill>
        <p:spPr bwMode="auto">
          <a:xfrm>
            <a:off x="1" y="0"/>
            <a:ext cx="9144000" cy="684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4033" y="6189045"/>
            <a:ext cx="9144000" cy="646809"/>
          </a:xfr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Внутренняя </a:t>
            </a:r>
            <a:r>
              <a:rPr lang="ru-RU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и внешняя политика Павла 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</a:t>
            </a:r>
            <a:endParaRPr lang="en-US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  <p:pic>
        <p:nvPicPr>
          <p:cNvPr id="2" name="Picture 4" descr="http://img1.liveinternet.ru/images/attach/c/1/62/536/62536183_1281417372_0_21123_f6acd291_X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6" b="20510"/>
          <a:stretch/>
        </p:blipFill>
        <p:spPr bwMode="auto">
          <a:xfrm>
            <a:off x="1354503" y="0"/>
            <a:ext cx="6434996" cy="619298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45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opwar.ru/uploads/posts/2013-06/1370904180_pave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3" r="22739"/>
          <a:stretch/>
        </p:blipFill>
        <p:spPr bwMode="auto">
          <a:xfrm>
            <a:off x="8919" y="469258"/>
            <a:ext cx="4775837" cy="601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301862"/>
            <a:ext cx="87849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Убийство Павла </a:t>
            </a:r>
            <a:r>
              <a:rPr lang="en-US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</a:t>
            </a:r>
            <a:endParaRPr lang="ru-RU" sz="2600" dirty="0"/>
          </a:p>
        </p:txBody>
      </p:sp>
      <p:pic>
        <p:nvPicPr>
          <p:cNvPr id="8194" name="Picture 2" descr="http://www.holy-russia.ru/images/tsareubiistv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84" y="908720"/>
            <a:ext cx="4645035" cy="51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07084" y="6093296"/>
            <a:ext cx="4645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Убийство императора Павла </a:t>
            </a:r>
            <a:r>
              <a:rPr lang="ru-RU" i="1" dirty="0" smtClean="0"/>
              <a:t>I.         Гравюра. 1880-е.</a:t>
            </a: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6093296"/>
            <a:ext cx="4127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Горевой В. Э. Памятник Павлу </a:t>
            </a:r>
            <a:r>
              <a:rPr lang="en-US" i="1" dirty="0" smtClean="0"/>
              <a:t>I</a:t>
            </a:r>
            <a:r>
              <a:rPr lang="ru-RU" i="1" dirty="0" smtClean="0"/>
              <a:t>.  Санкт-Петербург, 2003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246465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compress.ru/Archive/CP/2008/8/36/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5220072" cy="666936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snosn.com/uploads/posts/2013-04/1367233909_veined_marble_20520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 r="4410" b="4455"/>
          <a:stretch/>
        </p:blipFill>
        <p:spPr bwMode="auto">
          <a:xfrm>
            <a:off x="3810000" y="188640"/>
            <a:ext cx="5334000" cy="62206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6299433"/>
            <a:ext cx="4697284" cy="437432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Шубин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smtClean="0">
                <a:solidFill>
                  <a:schemeClr val="tx1"/>
                </a:solidFill>
              </a:rPr>
              <a:t>Ф. </a:t>
            </a:r>
            <a:r>
              <a:rPr lang="ru-RU" sz="1600" i="1" dirty="0" smtClean="0">
                <a:solidFill>
                  <a:schemeClr val="tx1"/>
                </a:solidFill>
              </a:rPr>
              <a:t>И. </a:t>
            </a:r>
            <a:r>
              <a:rPr lang="ru-RU" sz="1600" i="1" dirty="0" smtClean="0">
                <a:solidFill>
                  <a:schemeClr val="tx1"/>
                </a:solidFill>
              </a:rPr>
              <a:t>Бюст Павла </a:t>
            </a:r>
            <a:r>
              <a:rPr lang="en-US" sz="1600" i="1" dirty="0" smtClean="0">
                <a:solidFill>
                  <a:schemeClr val="tx1"/>
                </a:solidFill>
              </a:rPr>
              <a:t>I</a:t>
            </a:r>
            <a:r>
              <a:rPr lang="ru-RU" sz="1600" i="1" dirty="0" smtClean="0">
                <a:solidFill>
                  <a:schemeClr val="tx1"/>
                </a:solidFill>
              </a:rPr>
              <a:t>. 1798  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368" y="92968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Царствование 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Павла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 </a:t>
            </a:r>
            <a:r>
              <a:rPr lang="en-US" sz="32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[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17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96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–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1801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]</a:t>
            </a:r>
            <a:endParaRPr lang="ru-RU" sz="3200" dirty="0"/>
          </a:p>
        </p:txBody>
      </p:sp>
      <p:pic>
        <p:nvPicPr>
          <p:cNvPr id="2" name="Picture 2" descr="File:Paul i russ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902" y="265795"/>
            <a:ext cx="4543425" cy="5715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3635896" y="5537686"/>
            <a:ext cx="5400600" cy="845010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chemeClr val="bg1"/>
              </a:gs>
            </a:gsLst>
            <a:path path="circle">
              <a:fillToRect l="50000" t="-80000" r="50000" b="180000"/>
            </a:path>
          </a:gradFill>
          <a:ln w="28575">
            <a:noFill/>
          </a:ln>
          <a:scene3d>
            <a:camera prst="isometricOffAxis1Right"/>
            <a:lightRig rig="threePt" dir="t"/>
          </a:scene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Павел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I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Петрович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[17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54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–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1801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]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2" name="Picture 4" descr="http://cs425131.vk.me/v425131637/121c/wapFzMHhak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79" b="6089"/>
          <a:stretch/>
        </p:blipFill>
        <p:spPr bwMode="auto">
          <a:xfrm>
            <a:off x="831569" y="890139"/>
            <a:ext cx="3034145" cy="540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9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ropsha.net/wp-content/uploads/2012/03/CathedralatPeterPa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026"/>
            <a:ext cx="9144000" cy="639497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Перезахоронение Петра III в 1796 году Погребальная процессия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9" t="17887" r="8481" b="5951"/>
          <a:stretch/>
        </p:blipFill>
        <p:spPr bwMode="auto">
          <a:xfrm>
            <a:off x="3473287" y="-9306"/>
            <a:ext cx="5670713" cy="3996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5508104" y="2636912"/>
            <a:ext cx="3627334" cy="2376264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6350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endParaRPr lang="ru-RU" sz="1800" i="1" dirty="0" smtClean="0">
              <a:solidFill>
                <a:schemeClr val="bg1"/>
              </a:solidFill>
            </a:endParaRPr>
          </a:p>
          <a:p>
            <a:endParaRPr lang="ru-RU" sz="1800" i="1" dirty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bg1"/>
                </a:solidFill>
              </a:rPr>
              <a:t>Перезахоронение                                       Петра </a:t>
            </a:r>
            <a:r>
              <a:rPr lang="en-US" sz="1600" i="1" dirty="0" smtClean="0">
                <a:solidFill>
                  <a:schemeClr val="bg1"/>
                </a:solidFill>
              </a:rPr>
              <a:t>III </a:t>
            </a:r>
            <a:r>
              <a:rPr lang="ru-RU" sz="1600" i="1" dirty="0" smtClean="0">
                <a:solidFill>
                  <a:schemeClr val="bg1"/>
                </a:solidFill>
              </a:rPr>
              <a:t>в 1796 году.                  Погребальная процессия  </a:t>
            </a:r>
            <a:endParaRPr lang="ru-RU" sz="1600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301862"/>
            <a:ext cx="4571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Перезахоронение Петра </a:t>
            </a:r>
            <a:r>
              <a:rPr lang="en-US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III</a:t>
            </a:r>
            <a:endParaRPr lang="ru-RU" sz="26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516666" y="5013177"/>
            <a:ext cx="3627334" cy="1856508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6350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endParaRPr lang="ru-RU" sz="1800" i="1" dirty="0" smtClean="0">
              <a:solidFill>
                <a:schemeClr val="bg1"/>
              </a:solidFill>
            </a:endParaRPr>
          </a:p>
          <a:p>
            <a:endParaRPr lang="ru-RU" sz="1800" i="1" dirty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bg1"/>
                </a:solidFill>
              </a:rPr>
              <a:t>Могила</a:t>
            </a:r>
            <a:r>
              <a:rPr lang="ru-RU" sz="1600" i="1" dirty="0">
                <a:solidFill>
                  <a:schemeClr val="bg1"/>
                </a:solidFill>
              </a:rPr>
              <a:t> </a:t>
            </a:r>
            <a:r>
              <a:rPr lang="ru-RU" sz="1600" i="1" dirty="0" smtClean="0">
                <a:solidFill>
                  <a:schemeClr val="bg1"/>
                </a:solidFill>
              </a:rPr>
              <a:t>Петра </a:t>
            </a:r>
            <a:r>
              <a:rPr lang="en-US" sz="1600" i="1" dirty="0" smtClean="0">
                <a:solidFill>
                  <a:schemeClr val="bg1"/>
                </a:solidFill>
              </a:rPr>
              <a:t>III</a:t>
            </a:r>
            <a:r>
              <a:rPr lang="ru-RU" sz="1600" i="1" dirty="0" smtClean="0">
                <a:solidFill>
                  <a:schemeClr val="bg1"/>
                </a:solidFill>
              </a:rPr>
              <a:t>.                                СПб., Петропавловский собор  </a:t>
            </a:r>
            <a:endParaRPr lang="ru-RU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74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5"/>
          <p:cNvSpPr>
            <a:spLocks noChangeAspect="1" noChangeArrowheads="1"/>
          </p:cNvSpPr>
          <p:nvPr/>
        </p:nvSpPr>
        <p:spPr bwMode="auto">
          <a:xfrm>
            <a:off x="899592" y="597298"/>
            <a:ext cx="1158158" cy="95949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Павел </a:t>
            </a:r>
            <a:r>
              <a:rPr lang="en-US" sz="1400" dirty="0">
                <a:solidFill>
                  <a:schemeClr val="bg1"/>
                </a:solidFill>
              </a:rPr>
              <a:t>I</a:t>
            </a:r>
            <a:endParaRPr lang="ru-RU" sz="1400" dirty="0">
              <a:solidFill>
                <a:schemeClr val="bg1"/>
              </a:solidFill>
            </a:endParaRPr>
          </a:p>
          <a:p>
            <a:pPr algn="ctr"/>
            <a:endParaRPr lang="ru-RU" sz="300" dirty="0"/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император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[</a:t>
            </a:r>
            <a:r>
              <a:rPr lang="ru-RU" sz="1400" dirty="0">
                <a:solidFill>
                  <a:schemeClr val="bg1"/>
                </a:solidFill>
              </a:rPr>
              <a:t>1796–1801</a:t>
            </a:r>
            <a:r>
              <a:rPr lang="en-US" sz="1400" dirty="0">
                <a:solidFill>
                  <a:schemeClr val="bg1"/>
                </a:solidFill>
              </a:rPr>
              <a:t>]</a:t>
            </a:r>
            <a:endParaRPr lang="ru-RU" sz="1400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-1258720" y="4422605"/>
            <a:ext cx="41352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Фрагмент генеалогической </a:t>
            </a: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таблицы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«Династия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Романовых»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6" name="Rectangle 16"/>
          <p:cNvSpPr>
            <a:spLocks noChangeAspect="1" noChangeArrowheads="1"/>
          </p:cNvSpPr>
          <p:nvPr/>
        </p:nvSpPr>
        <p:spPr bwMode="auto">
          <a:xfrm>
            <a:off x="217387" y="1827669"/>
            <a:ext cx="1183044" cy="95949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dirty="0"/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Александр </a:t>
            </a:r>
            <a:r>
              <a:rPr lang="en-US" sz="1400" dirty="0">
                <a:solidFill>
                  <a:schemeClr val="bg1"/>
                </a:solidFill>
              </a:rPr>
              <a:t>I</a:t>
            </a:r>
            <a:endParaRPr lang="ru-RU" sz="1400" dirty="0">
              <a:solidFill>
                <a:schemeClr val="bg1"/>
              </a:solidFill>
            </a:endParaRPr>
          </a:p>
          <a:p>
            <a:pPr algn="ctr"/>
            <a:endParaRPr lang="ru-RU" sz="300" dirty="0"/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император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[</a:t>
            </a:r>
            <a:r>
              <a:rPr lang="ru-RU" sz="1400" dirty="0" smtClean="0">
                <a:solidFill>
                  <a:schemeClr val="bg1"/>
                </a:solidFill>
              </a:rPr>
              <a:t>1801–25</a:t>
            </a:r>
            <a:r>
              <a:rPr lang="en-US" sz="1400" dirty="0" smtClean="0">
                <a:solidFill>
                  <a:schemeClr val="bg1"/>
                </a:solidFill>
              </a:rPr>
              <a:t>]</a:t>
            </a:r>
            <a:endParaRPr lang="ru-RU" sz="1400" dirty="0">
              <a:solidFill>
                <a:schemeClr val="bg1"/>
              </a:solidFill>
            </a:endParaRPr>
          </a:p>
          <a:p>
            <a:pPr algn="ctr"/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>
            <a:spLocks noChangeAspect="1" noChangeArrowheads="1"/>
          </p:cNvSpPr>
          <p:nvPr/>
        </p:nvSpPr>
        <p:spPr bwMode="auto">
          <a:xfrm>
            <a:off x="1626809" y="1827669"/>
            <a:ext cx="1183044" cy="95949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Николай </a:t>
            </a:r>
            <a:r>
              <a:rPr lang="en-US" sz="1400" dirty="0">
                <a:solidFill>
                  <a:schemeClr val="bg1"/>
                </a:solidFill>
              </a:rPr>
              <a:t>I</a:t>
            </a:r>
            <a:endParaRPr lang="ru-RU" sz="1400" dirty="0">
              <a:solidFill>
                <a:schemeClr val="bg1"/>
              </a:solidFill>
            </a:endParaRPr>
          </a:p>
          <a:p>
            <a:pPr algn="ctr"/>
            <a:endParaRPr lang="ru-RU" sz="300" dirty="0"/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император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[</a:t>
            </a:r>
            <a:r>
              <a:rPr lang="ru-RU" sz="1400" dirty="0" smtClean="0">
                <a:solidFill>
                  <a:schemeClr val="bg1"/>
                </a:solidFill>
              </a:rPr>
              <a:t>1825–55</a:t>
            </a:r>
            <a:r>
              <a:rPr lang="en-US" sz="1400" dirty="0" smtClean="0">
                <a:solidFill>
                  <a:schemeClr val="bg1"/>
                </a:solidFill>
              </a:rPr>
              <a:t>]</a:t>
            </a:r>
            <a:endParaRPr lang="ru-RU" sz="1400" dirty="0">
              <a:solidFill>
                <a:schemeClr val="bg1"/>
              </a:solidFill>
            </a:endParaRPr>
          </a:p>
          <a:p>
            <a:pPr algn="ctr"/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26" name="Rectangle 16"/>
          <p:cNvSpPr>
            <a:spLocks noChangeAspect="1" noChangeArrowheads="1"/>
          </p:cNvSpPr>
          <p:nvPr/>
        </p:nvSpPr>
        <p:spPr bwMode="auto">
          <a:xfrm>
            <a:off x="1648631" y="3084986"/>
            <a:ext cx="1192381" cy="96070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400" dirty="0"/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Александр </a:t>
            </a:r>
            <a:r>
              <a:rPr lang="en-US" sz="1400" dirty="0" smtClean="0">
                <a:solidFill>
                  <a:schemeClr val="bg1"/>
                </a:solidFill>
              </a:rPr>
              <a:t>II</a:t>
            </a:r>
            <a:endParaRPr lang="ru-RU" sz="1400" dirty="0">
              <a:solidFill>
                <a:schemeClr val="bg1"/>
              </a:solidFill>
            </a:endParaRPr>
          </a:p>
          <a:p>
            <a:pPr algn="ctr"/>
            <a:endParaRPr lang="ru-RU" sz="300" dirty="0"/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император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[</a:t>
            </a:r>
            <a:r>
              <a:rPr lang="ru-RU" sz="1400" dirty="0" smtClean="0">
                <a:solidFill>
                  <a:schemeClr val="bg1"/>
                </a:solidFill>
              </a:rPr>
              <a:t>1855–81</a:t>
            </a:r>
            <a:r>
              <a:rPr lang="en-US" sz="1400" dirty="0" smtClean="0">
                <a:solidFill>
                  <a:schemeClr val="bg1"/>
                </a:solidFill>
              </a:rPr>
              <a:t>]</a:t>
            </a:r>
            <a:endParaRPr lang="ru-RU" sz="1400" dirty="0">
              <a:solidFill>
                <a:schemeClr val="bg1"/>
              </a:solidFill>
            </a:endParaRPr>
          </a:p>
          <a:p>
            <a:pPr algn="ctr"/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31" name="Rectangle 16"/>
          <p:cNvSpPr>
            <a:spLocks noChangeAspect="1" noChangeArrowheads="1"/>
          </p:cNvSpPr>
          <p:nvPr/>
        </p:nvSpPr>
        <p:spPr bwMode="auto">
          <a:xfrm>
            <a:off x="1665935" y="4293092"/>
            <a:ext cx="1183044" cy="95949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00" dirty="0"/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Александр </a:t>
            </a:r>
            <a:r>
              <a:rPr lang="en-US" sz="1400" dirty="0" smtClean="0">
                <a:solidFill>
                  <a:schemeClr val="bg1"/>
                </a:solidFill>
              </a:rPr>
              <a:t>III</a:t>
            </a:r>
            <a:endParaRPr lang="ru-RU" sz="1400" dirty="0">
              <a:solidFill>
                <a:schemeClr val="bg1"/>
              </a:solidFill>
            </a:endParaRPr>
          </a:p>
          <a:p>
            <a:pPr algn="ctr"/>
            <a:endParaRPr lang="ru-RU" sz="300" dirty="0"/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император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[</a:t>
            </a:r>
            <a:r>
              <a:rPr lang="ru-RU" sz="1400" dirty="0" smtClean="0">
                <a:solidFill>
                  <a:schemeClr val="bg1"/>
                </a:solidFill>
              </a:rPr>
              <a:t>1881–94</a:t>
            </a:r>
            <a:r>
              <a:rPr lang="en-US" sz="1400" dirty="0" smtClean="0">
                <a:solidFill>
                  <a:schemeClr val="bg1"/>
                </a:solidFill>
              </a:rPr>
              <a:t>]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2" name="Rectangle 16"/>
          <p:cNvSpPr>
            <a:spLocks noChangeAspect="1" noChangeArrowheads="1"/>
          </p:cNvSpPr>
          <p:nvPr/>
        </p:nvSpPr>
        <p:spPr bwMode="auto">
          <a:xfrm>
            <a:off x="1676340" y="5589240"/>
            <a:ext cx="1183044" cy="95949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00" dirty="0"/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Николай </a:t>
            </a:r>
            <a:r>
              <a:rPr lang="en-US" sz="1400" dirty="0" smtClean="0">
                <a:solidFill>
                  <a:schemeClr val="bg1"/>
                </a:solidFill>
              </a:rPr>
              <a:t>II</a:t>
            </a:r>
            <a:endParaRPr lang="ru-RU" sz="1400" dirty="0">
              <a:solidFill>
                <a:schemeClr val="bg1"/>
              </a:solidFill>
            </a:endParaRPr>
          </a:p>
          <a:p>
            <a:pPr algn="ctr"/>
            <a:endParaRPr lang="ru-RU" sz="300" dirty="0"/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император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[</a:t>
            </a:r>
            <a:r>
              <a:rPr lang="ru-RU" sz="1400" dirty="0" smtClean="0">
                <a:solidFill>
                  <a:schemeClr val="bg1"/>
                </a:solidFill>
              </a:rPr>
              <a:t>1894–1917</a:t>
            </a:r>
            <a:r>
              <a:rPr lang="en-US" sz="1400" dirty="0" smtClean="0">
                <a:solidFill>
                  <a:schemeClr val="bg1"/>
                </a:solidFill>
              </a:rPr>
              <a:t>]</a:t>
            </a:r>
            <a:endParaRPr lang="ru-RU" sz="1400" dirty="0" smtClean="0">
              <a:solidFill>
                <a:schemeClr val="bg1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H="1">
            <a:off x="808909" y="1700808"/>
            <a:ext cx="14094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16" idx="0"/>
          </p:cNvCxnSpPr>
          <p:nvPr/>
        </p:nvCxnSpPr>
        <p:spPr>
          <a:xfrm>
            <a:off x="808909" y="1700808"/>
            <a:ext cx="0" cy="1268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17" idx="0"/>
          </p:cNvCxnSpPr>
          <p:nvPr/>
        </p:nvCxnSpPr>
        <p:spPr>
          <a:xfrm>
            <a:off x="2218331" y="1700808"/>
            <a:ext cx="0" cy="1268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Прямая со стрелкой 1048"/>
          <p:cNvCxnSpPr>
            <a:stCxn id="26" idx="2"/>
            <a:endCxn id="31" idx="0"/>
          </p:cNvCxnSpPr>
          <p:nvPr/>
        </p:nvCxnSpPr>
        <p:spPr>
          <a:xfrm>
            <a:off x="2244822" y="4045691"/>
            <a:ext cx="12635" cy="2474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Прямая со стрелкой 1050"/>
          <p:cNvCxnSpPr>
            <a:stCxn id="31" idx="2"/>
            <a:endCxn id="32" idx="0"/>
          </p:cNvCxnSpPr>
          <p:nvPr/>
        </p:nvCxnSpPr>
        <p:spPr>
          <a:xfrm>
            <a:off x="2257457" y="5252585"/>
            <a:ext cx="10405" cy="3366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1" name="Прямая со стрелкой 1060"/>
          <p:cNvCxnSpPr>
            <a:stCxn id="17" idx="2"/>
            <a:endCxn id="26" idx="0"/>
          </p:cNvCxnSpPr>
          <p:nvPr/>
        </p:nvCxnSpPr>
        <p:spPr>
          <a:xfrm>
            <a:off x="2218331" y="2787162"/>
            <a:ext cx="26491" cy="2978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13" idx="2"/>
          </p:cNvCxnSpPr>
          <p:nvPr/>
        </p:nvCxnSpPr>
        <p:spPr>
          <a:xfrm>
            <a:off x="1478671" y="1556791"/>
            <a:ext cx="0" cy="1440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1525421" y="361934"/>
            <a:ext cx="0" cy="2474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3142171" y="278782"/>
            <a:ext cx="594661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Издание Акта о престолонаследии</a:t>
            </a:r>
            <a:endParaRPr lang="ru-RU" sz="2600" dirty="0"/>
          </a:p>
        </p:txBody>
      </p:sp>
      <p:sp>
        <p:nvSpPr>
          <p:cNvPr id="79" name="Подзаголовок 2"/>
          <p:cNvSpPr txBox="1">
            <a:spLocks/>
          </p:cNvSpPr>
          <p:nvPr/>
        </p:nvSpPr>
        <p:spPr>
          <a:xfrm>
            <a:off x="2139304" y="441070"/>
            <a:ext cx="1440159" cy="1034375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1797 </a:t>
            </a:r>
            <a:r>
              <a:rPr lang="ru-RU" sz="2000" b="1" dirty="0" smtClean="0">
                <a:solidFill>
                  <a:srgbClr val="FF0000"/>
                </a:solidFill>
              </a:rPr>
              <a:t>г.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0" name="Прямая со стрелкой 79"/>
          <p:cNvCxnSpPr/>
          <p:nvPr/>
        </p:nvCxnSpPr>
        <p:spPr>
          <a:xfrm flipV="1">
            <a:off x="3142171" y="499217"/>
            <a:ext cx="396551" cy="272008"/>
          </a:xfrm>
          <a:prstGeom prst="straightConnector1">
            <a:avLst/>
          </a:prstGeom>
          <a:ln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одзаголовок 2"/>
          <p:cNvSpPr txBox="1">
            <a:spLocks/>
          </p:cNvSpPr>
          <p:nvPr/>
        </p:nvSpPr>
        <p:spPr>
          <a:xfrm>
            <a:off x="3538722" y="899949"/>
            <a:ext cx="5065726" cy="927720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i="1" dirty="0" smtClean="0">
              <a:solidFill>
                <a:schemeClr val="bg1"/>
              </a:solidFill>
            </a:endParaRPr>
          </a:p>
          <a:p>
            <a:pPr algn="l"/>
            <a:r>
              <a:rPr lang="ru-RU" sz="1600" b="1" dirty="0" smtClean="0">
                <a:solidFill>
                  <a:srgbClr val="FF0000"/>
                </a:solidFill>
              </a:rPr>
              <a:t>АКТ О ПРЕСТОЛОНАСЛЕДИИ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– </a:t>
            </a:r>
            <a:r>
              <a:rPr lang="ru-RU" sz="1600" dirty="0" smtClean="0">
                <a:solidFill>
                  <a:schemeClr val="bg1"/>
                </a:solidFill>
              </a:rPr>
              <a:t>документ, отменивший указ о престолонаследии 1722 г. и определивший порядок престолонаследия в 1797–1917 гг.</a:t>
            </a:r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84" name="Подзаголовок 2"/>
          <p:cNvSpPr txBox="1">
            <a:spLocks/>
          </p:cNvSpPr>
          <p:nvPr/>
        </p:nvSpPr>
        <p:spPr>
          <a:xfrm>
            <a:off x="3538722" y="1980069"/>
            <a:ext cx="5065726" cy="4568664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300" b="1" i="1" dirty="0" smtClean="0">
              <a:solidFill>
                <a:schemeClr val="bg1"/>
              </a:solidFill>
            </a:endParaRPr>
          </a:p>
          <a:p>
            <a:pPr algn="l"/>
            <a:r>
              <a:rPr lang="ru-RU" sz="1900" b="1" i="1" dirty="0" smtClean="0">
                <a:solidFill>
                  <a:schemeClr val="bg1"/>
                </a:solidFill>
              </a:rPr>
              <a:t>Из Акта о престолонаследии:</a:t>
            </a:r>
          </a:p>
          <a:p>
            <a:pPr algn="l"/>
            <a:endParaRPr lang="ru-RU" sz="500" b="1" i="1" dirty="0" smtClean="0">
              <a:solidFill>
                <a:schemeClr val="bg1"/>
              </a:solidFill>
            </a:endParaRPr>
          </a:p>
          <a:p>
            <a:pPr algn="l"/>
            <a:r>
              <a:rPr lang="ru-RU" sz="1900" dirty="0" smtClean="0">
                <a:solidFill>
                  <a:schemeClr val="bg1"/>
                </a:solidFill>
              </a:rPr>
              <a:t>«</a:t>
            </a:r>
            <a:r>
              <a:rPr lang="en-US" sz="1900" dirty="0" smtClean="0">
                <a:solidFill>
                  <a:schemeClr val="bg1"/>
                </a:solidFill>
              </a:rPr>
              <a:t>[</a:t>
            </a:r>
            <a:r>
              <a:rPr lang="ru-RU" sz="1900" dirty="0" smtClean="0">
                <a:solidFill>
                  <a:schemeClr val="bg1"/>
                </a:solidFill>
              </a:rPr>
              <a:t>…</a:t>
            </a:r>
            <a:r>
              <a:rPr lang="en-US" sz="1900" dirty="0" smtClean="0">
                <a:solidFill>
                  <a:schemeClr val="bg1"/>
                </a:solidFill>
              </a:rPr>
              <a:t>] </a:t>
            </a:r>
            <a:r>
              <a:rPr lang="ru-RU" sz="1900" dirty="0">
                <a:solidFill>
                  <a:schemeClr val="bg1"/>
                </a:solidFill>
              </a:rPr>
              <a:t>И</a:t>
            </a:r>
            <a:r>
              <a:rPr lang="ru-RU" sz="1900" dirty="0" smtClean="0">
                <a:solidFill>
                  <a:schemeClr val="bg1"/>
                </a:solidFill>
              </a:rPr>
              <a:t>збираем </a:t>
            </a:r>
            <a:r>
              <a:rPr lang="ru-RU" sz="1900" dirty="0">
                <a:solidFill>
                  <a:schemeClr val="bg1"/>
                </a:solidFill>
              </a:rPr>
              <a:t>наследником, по праву естественному, после смерти моей, Павла, сына нашего </a:t>
            </a:r>
            <a:r>
              <a:rPr lang="ru-RU" sz="1900" dirty="0" err="1" smtClean="0">
                <a:solidFill>
                  <a:schemeClr val="bg1"/>
                </a:solidFill>
              </a:rPr>
              <a:t>большегo</a:t>
            </a:r>
            <a:r>
              <a:rPr lang="ru-RU" sz="1900" dirty="0">
                <a:solidFill>
                  <a:schemeClr val="bg1"/>
                </a:solidFill>
              </a:rPr>
              <a:t>, Александра, а по </a:t>
            </a:r>
            <a:r>
              <a:rPr lang="ru-RU" sz="1900" dirty="0" smtClean="0">
                <a:solidFill>
                  <a:schemeClr val="bg1"/>
                </a:solidFill>
              </a:rPr>
              <a:t>нём всё </a:t>
            </a:r>
            <a:r>
              <a:rPr lang="ru-RU" sz="1900" dirty="0">
                <a:solidFill>
                  <a:schemeClr val="bg1"/>
                </a:solidFill>
              </a:rPr>
              <a:t>его мужеское поколение. По пресечении </a:t>
            </a:r>
            <a:r>
              <a:rPr lang="ru-RU" sz="1900" dirty="0" err="1">
                <a:solidFill>
                  <a:schemeClr val="bg1"/>
                </a:solidFill>
              </a:rPr>
              <a:t>ceго</a:t>
            </a:r>
            <a:r>
              <a:rPr lang="ru-RU" sz="1900" dirty="0">
                <a:solidFill>
                  <a:schemeClr val="bg1"/>
                </a:solidFill>
              </a:rPr>
              <a:t> </a:t>
            </a:r>
            <a:r>
              <a:rPr lang="ru-RU" sz="1900" dirty="0" smtClean="0">
                <a:solidFill>
                  <a:schemeClr val="bg1"/>
                </a:solidFill>
              </a:rPr>
              <a:t>мужеского </a:t>
            </a:r>
            <a:r>
              <a:rPr lang="ru-RU" sz="1900" dirty="0">
                <a:solidFill>
                  <a:schemeClr val="bg1"/>
                </a:solidFill>
              </a:rPr>
              <a:t>поколения наследство переходит в род </a:t>
            </a:r>
            <a:r>
              <a:rPr lang="ru-RU" sz="1900" dirty="0" smtClean="0">
                <a:solidFill>
                  <a:schemeClr val="bg1"/>
                </a:solidFill>
              </a:rPr>
              <a:t>второго </a:t>
            </a:r>
            <a:r>
              <a:rPr lang="ru-RU" sz="1900" dirty="0">
                <a:solidFill>
                  <a:schemeClr val="bg1"/>
                </a:solidFill>
              </a:rPr>
              <a:t>моего сына, где и следовать тому, что сказано о поколении </a:t>
            </a:r>
            <a:r>
              <a:rPr lang="ru-RU" sz="1900" dirty="0" smtClean="0">
                <a:solidFill>
                  <a:schemeClr val="bg1"/>
                </a:solidFill>
              </a:rPr>
              <a:t>старшего </a:t>
            </a:r>
            <a:r>
              <a:rPr lang="ru-RU" sz="1900" dirty="0">
                <a:solidFill>
                  <a:schemeClr val="bg1"/>
                </a:solidFill>
              </a:rPr>
              <a:t>моего сына, и так далее, если бы более у меня сыновей было; что и есть первородство. По пресечении </a:t>
            </a:r>
            <a:r>
              <a:rPr lang="ru-RU" sz="1900" dirty="0" smtClean="0">
                <a:solidFill>
                  <a:schemeClr val="bg1"/>
                </a:solidFill>
              </a:rPr>
              <a:t>последнего мужеского </a:t>
            </a:r>
            <a:r>
              <a:rPr lang="ru-RU" sz="1900" dirty="0">
                <a:solidFill>
                  <a:schemeClr val="bg1"/>
                </a:solidFill>
              </a:rPr>
              <a:t>поколения сыновей моих наследство </a:t>
            </a:r>
            <a:r>
              <a:rPr lang="ru-RU" sz="1900" dirty="0" smtClean="0">
                <a:solidFill>
                  <a:schemeClr val="bg1"/>
                </a:solidFill>
              </a:rPr>
              <a:t>остаётся </a:t>
            </a:r>
            <a:r>
              <a:rPr lang="ru-RU" sz="1900" dirty="0">
                <a:solidFill>
                  <a:schemeClr val="bg1"/>
                </a:solidFill>
              </a:rPr>
              <a:t>в сем роде, но в женском поколении </a:t>
            </a:r>
            <a:r>
              <a:rPr lang="ru-RU" sz="1900" dirty="0" err="1">
                <a:solidFill>
                  <a:schemeClr val="bg1"/>
                </a:solidFill>
              </a:rPr>
              <a:t>последне-царствовавшаго</a:t>
            </a:r>
            <a:r>
              <a:rPr lang="ru-RU" sz="1900" dirty="0">
                <a:solidFill>
                  <a:schemeClr val="bg1"/>
                </a:solidFill>
              </a:rPr>
              <a:t>, как в ближайшем престолу, дабы избегнуть затруднений при переходе от рода в род, в котором следовать тому же порядку, предпочитая мужеское </a:t>
            </a:r>
            <a:r>
              <a:rPr lang="ru-RU" sz="1900" dirty="0" smtClean="0">
                <a:solidFill>
                  <a:schemeClr val="bg1"/>
                </a:solidFill>
              </a:rPr>
              <a:t>лицо женскому </a:t>
            </a:r>
            <a:r>
              <a:rPr lang="en-US" sz="1900" dirty="0">
                <a:solidFill>
                  <a:schemeClr val="bg1"/>
                </a:solidFill>
              </a:rPr>
              <a:t>[</a:t>
            </a:r>
            <a:r>
              <a:rPr lang="ru-RU" sz="1900" dirty="0">
                <a:solidFill>
                  <a:schemeClr val="bg1"/>
                </a:solidFill>
              </a:rPr>
              <a:t>…</a:t>
            </a:r>
            <a:r>
              <a:rPr lang="en-US" sz="1900" dirty="0" smtClean="0">
                <a:solidFill>
                  <a:schemeClr val="bg1"/>
                </a:solidFill>
              </a:rPr>
              <a:t>]</a:t>
            </a:r>
            <a:r>
              <a:rPr lang="ru-RU" sz="1900" dirty="0" smtClean="0">
                <a:solidFill>
                  <a:schemeClr val="bg1"/>
                </a:solidFill>
              </a:rPr>
              <a:t>».</a:t>
            </a:r>
            <a:endParaRPr lang="ru-RU" sz="1900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00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Family of Paul I of Russ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" y="116632"/>
            <a:ext cx="9138173" cy="61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6268247"/>
            <a:ext cx="9144000" cy="437432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800" i="1" dirty="0" smtClean="0">
                <a:solidFill>
                  <a:schemeClr val="tx1"/>
                </a:solidFill>
              </a:rPr>
              <a:t>Кюгельген Г. Портрет Павла </a:t>
            </a:r>
            <a:r>
              <a:rPr lang="en-US" sz="1800" i="1" dirty="0" smtClean="0">
                <a:solidFill>
                  <a:schemeClr val="tx1"/>
                </a:solidFill>
              </a:rPr>
              <a:t>I</a:t>
            </a:r>
            <a:r>
              <a:rPr lang="ru-RU" sz="1800" i="1" dirty="0">
                <a:solidFill>
                  <a:schemeClr val="tx1"/>
                </a:solidFill>
              </a:rPr>
              <a:t> </a:t>
            </a:r>
            <a:r>
              <a:rPr lang="ru-RU" sz="1800" i="1" dirty="0" smtClean="0">
                <a:solidFill>
                  <a:schemeClr val="tx1"/>
                </a:solidFill>
              </a:rPr>
              <a:t>с семьёй. </a:t>
            </a:r>
            <a:r>
              <a:rPr lang="en-US" sz="1800" i="1" dirty="0" smtClean="0">
                <a:solidFill>
                  <a:schemeClr val="tx1"/>
                </a:solidFill>
              </a:rPr>
              <a:t>1800</a:t>
            </a:r>
            <a:r>
              <a:rPr lang="ru-RU" sz="1800" i="1" dirty="0" smtClean="0">
                <a:solidFill>
                  <a:schemeClr val="tx1"/>
                </a:solidFill>
              </a:rPr>
              <a:t>  </a:t>
            </a:r>
            <a:endParaRPr lang="ru-RU" sz="1800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01862"/>
            <a:ext cx="87849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Решение проблемы престолонаследия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237491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6/62/Pavel_I_by_Borovikovsky_in_whit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4075" r="24897" b="7636"/>
          <a:stretch/>
        </p:blipFill>
        <p:spPr bwMode="auto">
          <a:xfrm>
            <a:off x="0" y="511890"/>
            <a:ext cx="2646218" cy="603889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61088" y="278782"/>
            <a:ext cx="7682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Издание Манифеста «о трёхдневной барщине»</a:t>
            </a:r>
            <a:endParaRPr lang="ru-RU" sz="26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03029" y="525002"/>
            <a:ext cx="1440159" cy="1034375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1797 </a:t>
            </a:r>
            <a:r>
              <a:rPr lang="ru-RU" sz="2000" b="1" dirty="0" smtClean="0">
                <a:solidFill>
                  <a:srgbClr val="FF0000"/>
                </a:solidFill>
              </a:rPr>
              <a:t>г.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1323108" y="525003"/>
            <a:ext cx="440580" cy="246222"/>
          </a:xfrm>
          <a:prstGeom prst="straightConnector1">
            <a:avLst/>
          </a:prstGeom>
          <a:ln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дзаголовок 2"/>
          <p:cNvSpPr txBox="1">
            <a:spLocks/>
          </p:cNvSpPr>
          <p:nvPr/>
        </p:nvSpPr>
        <p:spPr>
          <a:xfrm>
            <a:off x="2195736" y="899949"/>
            <a:ext cx="6761678" cy="728851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i="1" dirty="0" smtClean="0">
              <a:solidFill>
                <a:schemeClr val="bg1"/>
              </a:solidFill>
            </a:endParaRPr>
          </a:p>
          <a:p>
            <a:pPr algn="l"/>
            <a:r>
              <a:rPr lang="ru-RU" sz="1800" b="1" dirty="0" smtClean="0">
                <a:solidFill>
                  <a:srgbClr val="FF0000"/>
                </a:solidFill>
              </a:rPr>
              <a:t>МАНИФЕСТ «О ТРЁХДНЕВНОЙ БАРЩИНЕ» </a:t>
            </a:r>
            <a:r>
              <a:rPr lang="ru-RU" sz="1800" dirty="0" smtClean="0">
                <a:solidFill>
                  <a:schemeClr val="bg1"/>
                </a:solidFill>
              </a:rPr>
              <a:t>– </a:t>
            </a:r>
            <a:r>
              <a:rPr lang="ru-RU" sz="1800" dirty="0" smtClean="0">
                <a:solidFill>
                  <a:schemeClr val="bg1"/>
                </a:solidFill>
              </a:rPr>
              <a:t>                                                  документ, положивший начало процессу раскрепощения крестьян</a:t>
            </a:r>
            <a:endParaRPr lang="ru-RU" sz="1800" b="1" i="1" dirty="0" smtClean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1772816"/>
            <a:ext cx="6768752" cy="4955203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endParaRPr lang="ru-RU" sz="800" b="1" i="1" dirty="0" smtClean="0">
              <a:solidFill>
                <a:schemeClr val="bg1"/>
              </a:solidFill>
            </a:endParaRP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Из Манифеста «о трёхдневной барщине»: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Объявляем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всем НАШИМ верным подданным.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 Божий в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десятословии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НАМ преподанный научает НАС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седьмой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день посвящать ему; почему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почитаем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долгом НАШИМ пред Творцом и всех благ подателем подтвердить во всей Империи НАШЕЙ о точном и непременном сего закона исполнении, повелевая всем и каждому наблюдать, дабы никто и ни под каким видом не дерзал в воскресные дни принуждать крестьян к работам, тем более что для сельских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издельев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остающиеся в неделе шесть дней по равному числу оных в обще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разделяемые,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для крестьян собственно, так и для работ их в пользу помещиков следующих, при добром распоряжении достаточны будут на удовлетворение всяким хозяйственным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надобностям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07504" y="5838834"/>
            <a:ext cx="2088232" cy="1019166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Боровиковский </a:t>
            </a:r>
            <a:r>
              <a:rPr lang="ru-RU" sz="1600" i="1" dirty="0">
                <a:solidFill>
                  <a:schemeClr val="tx1"/>
                </a:solidFill>
              </a:rPr>
              <a:t>В</a:t>
            </a:r>
            <a:r>
              <a:rPr lang="ru-RU" sz="1600" i="1" dirty="0" smtClean="0">
                <a:solidFill>
                  <a:schemeClr val="tx1"/>
                </a:solidFill>
              </a:rPr>
              <a:t>. Л. Портрет</a:t>
            </a:r>
            <a:r>
              <a:rPr lang="ru-RU" sz="1600" i="1" dirty="0" smtClean="0">
                <a:solidFill>
                  <a:schemeClr val="tx1"/>
                </a:solidFill>
              </a:rPr>
              <a:t> Павла </a:t>
            </a:r>
            <a:r>
              <a:rPr lang="en-US" sz="1600" i="1" dirty="0" smtClean="0">
                <a:solidFill>
                  <a:schemeClr val="tx1"/>
                </a:solidFill>
              </a:rPr>
              <a:t>I</a:t>
            </a:r>
            <a:r>
              <a:rPr lang="ru-RU" sz="1600" i="1" dirty="0" smtClean="0">
                <a:solidFill>
                  <a:schemeClr val="tx1"/>
                </a:solidFill>
              </a:rPr>
              <a:t>. 1799–1800  </a:t>
            </a:r>
            <a:endParaRPr lang="ru-RU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932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uzei-mira.com/templates/museum/images/paint/parad-benua+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3" y="4014"/>
            <a:ext cx="8792300" cy="63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6268247"/>
            <a:ext cx="9144000" cy="437432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800" i="1" dirty="0" smtClean="0">
                <a:solidFill>
                  <a:schemeClr val="tx1"/>
                </a:solidFill>
              </a:rPr>
              <a:t>Бенуа А. Н. Парад в царствование Павла </a:t>
            </a:r>
            <a:r>
              <a:rPr lang="en-US" sz="1800" i="1" dirty="0" smtClean="0">
                <a:solidFill>
                  <a:schemeClr val="tx1"/>
                </a:solidFill>
              </a:rPr>
              <a:t>I</a:t>
            </a:r>
            <a:r>
              <a:rPr lang="ru-RU" sz="1800" i="1" dirty="0" smtClean="0">
                <a:solidFill>
                  <a:schemeClr val="tx1"/>
                </a:solidFill>
              </a:rPr>
              <a:t>. </a:t>
            </a:r>
            <a:r>
              <a:rPr lang="en-US" sz="1800" i="1" dirty="0" smtClean="0">
                <a:solidFill>
                  <a:schemeClr val="tx1"/>
                </a:solidFill>
              </a:rPr>
              <a:t>1</a:t>
            </a:r>
            <a:r>
              <a:rPr lang="ru-RU" sz="1800" i="1" dirty="0" smtClean="0">
                <a:solidFill>
                  <a:schemeClr val="tx1"/>
                </a:solidFill>
              </a:rPr>
              <a:t>907</a:t>
            </a:r>
            <a:r>
              <a:rPr lang="ru-RU" sz="1800" i="1" dirty="0" smtClean="0">
                <a:solidFill>
                  <a:schemeClr val="tx1"/>
                </a:solidFill>
              </a:rPr>
              <a:t>  </a:t>
            </a:r>
            <a:endParaRPr lang="ru-RU" sz="1800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01862"/>
            <a:ext cx="878497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Регламентация повседневной жизни                                             в период правления Павле </a:t>
            </a:r>
            <a:r>
              <a:rPr lang="en-US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827581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альп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1080" cy="686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98" y="188640"/>
            <a:ext cx="501868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Внешняя политика Павла </a:t>
            </a:r>
            <a:r>
              <a:rPr lang="en-US" sz="26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</a:t>
            </a:r>
            <a:endParaRPr lang="ru-RU" sz="26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5733256"/>
            <a:ext cx="2627784" cy="1124744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800" i="1" dirty="0" smtClean="0">
                <a:solidFill>
                  <a:schemeClr val="tx1"/>
                </a:solidFill>
              </a:rPr>
              <a:t>Суриков В. И</a:t>
            </a:r>
            <a:r>
              <a:rPr lang="ru-RU" sz="1800" i="1" dirty="0" smtClean="0">
                <a:solidFill>
                  <a:schemeClr val="tx1"/>
                </a:solidFill>
              </a:rPr>
              <a:t>.                    Переход Суворова через Альпы в 1799 году. 1899  </a:t>
            </a:r>
            <a:endParaRPr lang="ru-RU" sz="1800" i="1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42746" y="117820"/>
            <a:ext cx="410292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события: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41080" y="681083"/>
            <a:ext cx="4102920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– западное направление:</a:t>
            </a:r>
          </a:p>
          <a:p>
            <a:endParaRPr lang="ru-RU" sz="700" i="1" dirty="0" smtClean="0"/>
          </a:p>
          <a:p>
            <a:r>
              <a:rPr lang="ru-RU" sz="2000" b="1" dirty="0" smtClean="0">
                <a:solidFill>
                  <a:srgbClr val="FFFF00"/>
                </a:solidFill>
              </a:rPr>
              <a:t>1799</a:t>
            </a:r>
            <a:r>
              <a:rPr lang="ru-RU" sz="2000" b="1" i="1" dirty="0" smtClean="0"/>
              <a:t> </a:t>
            </a:r>
            <a:r>
              <a:rPr lang="ru-RU" sz="2000" b="1" dirty="0">
                <a:solidFill>
                  <a:srgbClr val="FFFF00"/>
                </a:solidFill>
              </a:rPr>
              <a:t>г. </a:t>
            </a:r>
            <a:r>
              <a:rPr lang="ru-RU" sz="2000" i="1" dirty="0"/>
              <a:t>–</a:t>
            </a:r>
            <a:r>
              <a:rPr lang="ru-RU" sz="2000" dirty="0"/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Итальянский поход</a:t>
            </a:r>
            <a:r>
              <a:rPr lang="ru-RU" sz="2000" dirty="0" smtClean="0"/>
              <a:t>           </a:t>
            </a:r>
            <a:r>
              <a:rPr lang="ru-RU" sz="2000" b="1" i="1" dirty="0" smtClean="0"/>
              <a:t>А. В. Суворова</a:t>
            </a:r>
            <a:r>
              <a:rPr lang="ru-RU" sz="2000" dirty="0" smtClean="0"/>
              <a:t>;</a:t>
            </a:r>
            <a:endParaRPr lang="ru-RU" sz="2000" dirty="0"/>
          </a:p>
          <a:p>
            <a:endParaRPr lang="ru-RU" sz="500" dirty="0"/>
          </a:p>
          <a:p>
            <a:r>
              <a:rPr lang="ru-RU" sz="2000" b="1" dirty="0">
                <a:solidFill>
                  <a:srgbClr val="FFFF00"/>
                </a:solidFill>
              </a:rPr>
              <a:t>1799</a:t>
            </a:r>
            <a:r>
              <a:rPr lang="ru-RU" sz="2000" b="1" i="1" dirty="0"/>
              <a:t> </a:t>
            </a:r>
            <a:r>
              <a:rPr lang="ru-RU" sz="2000" b="1" dirty="0">
                <a:solidFill>
                  <a:srgbClr val="FFFF00"/>
                </a:solidFill>
              </a:rPr>
              <a:t>г. </a:t>
            </a:r>
            <a:r>
              <a:rPr lang="ru-RU" sz="2000" i="1" dirty="0"/>
              <a:t>–</a:t>
            </a:r>
            <a:r>
              <a:rPr lang="ru-RU" sz="2000" dirty="0"/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Швейцарский </a:t>
            </a:r>
            <a:r>
              <a:rPr lang="ru-RU" sz="2000" b="1" dirty="0">
                <a:solidFill>
                  <a:srgbClr val="FFFF00"/>
                </a:solidFill>
              </a:rPr>
              <a:t>поход</a:t>
            </a:r>
            <a:r>
              <a:rPr lang="ru-RU" sz="2000" dirty="0"/>
              <a:t>      </a:t>
            </a:r>
            <a:r>
              <a:rPr lang="ru-RU" sz="2000" dirty="0" smtClean="0"/>
              <a:t>   </a:t>
            </a:r>
            <a:r>
              <a:rPr lang="ru-RU" sz="2000" b="1" i="1" dirty="0" smtClean="0"/>
              <a:t>А</a:t>
            </a:r>
            <a:r>
              <a:rPr lang="ru-RU" sz="2000" b="1" i="1" dirty="0"/>
              <a:t>. В. Суворова</a:t>
            </a:r>
            <a:r>
              <a:rPr lang="ru-RU" sz="2000" dirty="0" smtClean="0"/>
              <a:t>;</a:t>
            </a:r>
          </a:p>
          <a:p>
            <a:endParaRPr lang="ru-RU" sz="2100" dirty="0" smtClean="0"/>
          </a:p>
          <a:p>
            <a:endParaRPr lang="ru-RU" sz="2200" dirty="0"/>
          </a:p>
          <a:p>
            <a:endParaRPr lang="ru-RU" sz="2200" dirty="0" smtClean="0"/>
          </a:p>
          <a:p>
            <a:endParaRPr lang="ru-RU" sz="2200" dirty="0"/>
          </a:p>
          <a:p>
            <a:endParaRPr lang="ru-RU" sz="2200" dirty="0" smtClean="0"/>
          </a:p>
          <a:p>
            <a:endParaRPr lang="ru-RU" sz="2200" dirty="0"/>
          </a:p>
          <a:p>
            <a:endParaRPr lang="ru-RU" sz="2200" dirty="0" smtClean="0"/>
          </a:p>
          <a:p>
            <a:endParaRPr lang="ru-RU" sz="2200" dirty="0"/>
          </a:p>
          <a:p>
            <a:endParaRPr lang="ru-RU" sz="2200" dirty="0" smtClean="0"/>
          </a:p>
          <a:p>
            <a:endParaRPr lang="ru-RU" sz="2200" dirty="0" smtClean="0"/>
          </a:p>
          <a:p>
            <a:endParaRPr lang="ru-RU" sz="100" dirty="0"/>
          </a:p>
          <a:p>
            <a:r>
              <a:rPr lang="ru-RU" sz="2000" i="1" dirty="0"/>
              <a:t>– </a:t>
            </a:r>
            <a:r>
              <a:rPr lang="ru-RU" sz="2000" i="1" dirty="0" smtClean="0"/>
              <a:t>южное </a:t>
            </a:r>
            <a:r>
              <a:rPr lang="ru-RU" sz="2000" i="1" dirty="0"/>
              <a:t>направление:</a:t>
            </a:r>
          </a:p>
          <a:p>
            <a:endParaRPr lang="ru-RU" sz="700" dirty="0"/>
          </a:p>
          <a:p>
            <a:r>
              <a:rPr lang="ru-RU" sz="2000" b="1" dirty="0" smtClean="0">
                <a:solidFill>
                  <a:srgbClr val="FFFF00"/>
                </a:solidFill>
              </a:rPr>
              <a:t>1801</a:t>
            </a:r>
            <a:r>
              <a:rPr lang="ru-RU" sz="2000" b="1" i="1" dirty="0" smtClean="0"/>
              <a:t> </a:t>
            </a:r>
            <a:r>
              <a:rPr lang="ru-RU" sz="2000" b="1" dirty="0">
                <a:solidFill>
                  <a:srgbClr val="FFFF00"/>
                </a:solidFill>
              </a:rPr>
              <a:t>г. </a:t>
            </a:r>
            <a:r>
              <a:rPr lang="ru-RU" sz="2000" i="1" dirty="0"/>
              <a:t>–</a:t>
            </a:r>
            <a:r>
              <a:rPr lang="ru-RU" sz="2000" dirty="0"/>
              <a:t> </a:t>
            </a:r>
            <a:r>
              <a:rPr lang="ru-RU" sz="2000" dirty="0" smtClean="0"/>
              <a:t>вхождение Восточной Грузии в состав России</a:t>
            </a:r>
            <a:endParaRPr lang="ru-RU" sz="2000" dirty="0"/>
          </a:p>
        </p:txBody>
      </p:sp>
      <p:pic>
        <p:nvPicPr>
          <p:cNvPr id="11267" name="Picture 3" descr="C:\Users\Сергей\Desktop\georg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867" y="2511388"/>
            <a:ext cx="4125317" cy="32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67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617144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Строительство Михайловского (Инженерного) замка</a:t>
            </a:r>
            <a:endParaRPr lang="ru-RU" sz="2600" dirty="0"/>
          </a:p>
        </p:txBody>
      </p:sp>
      <p:pic>
        <p:nvPicPr>
          <p:cNvPr id="6146" name="Picture 2" descr="File:Михайловский замок с набережной Фонтан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98" y="548083"/>
            <a:ext cx="9126375" cy="601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Сергей\Desktop\220px-Brenna_pl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527" y="116632"/>
            <a:ext cx="2794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6132120"/>
            <a:ext cx="9144000" cy="437432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800" i="1" dirty="0" smtClean="0">
                <a:solidFill>
                  <a:schemeClr val="tx1"/>
                </a:solidFill>
              </a:rPr>
              <a:t>Баженов В. И., Бренна В. Михайловский замок. Санкт-Петербург, </a:t>
            </a:r>
            <a:r>
              <a:rPr lang="en-US" sz="1800" i="1" dirty="0" smtClean="0">
                <a:solidFill>
                  <a:schemeClr val="tx1"/>
                </a:solidFill>
              </a:rPr>
              <a:t>1</a:t>
            </a:r>
            <a:r>
              <a:rPr lang="ru-RU" sz="1800" i="1" dirty="0" smtClean="0">
                <a:solidFill>
                  <a:schemeClr val="tx1"/>
                </a:solidFill>
              </a:rPr>
              <a:t>797–1801</a:t>
            </a:r>
            <a:r>
              <a:rPr lang="ru-RU" sz="1800" i="1" dirty="0" smtClean="0">
                <a:solidFill>
                  <a:schemeClr val="tx1"/>
                </a:solidFill>
              </a:rPr>
              <a:t>  </a:t>
            </a:r>
            <a:endParaRPr lang="ru-RU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990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3017</TotalTime>
  <Words>553</Words>
  <Application>Microsoft Office PowerPoint</Application>
  <PresentationFormat>Экран (4:3)</PresentationFormat>
  <Paragraphs>112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Генеалогическая таблица. Потомство Павла I</dc:title>
  <dc:creator>Сергей Шадрин</dc:creator>
  <cp:lastModifiedBy>Сергей Шадрин</cp:lastModifiedBy>
  <cp:revision>816</cp:revision>
  <dcterms:created xsi:type="dcterms:W3CDTF">2013-11-10T17:34:13Z</dcterms:created>
  <dcterms:modified xsi:type="dcterms:W3CDTF">2013-12-21T02:45:19Z</dcterms:modified>
</cp:coreProperties>
</file>